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63" r:id="rId3"/>
    <p:sldId id="307" r:id="rId4"/>
    <p:sldId id="269" r:id="rId5"/>
    <p:sldId id="270" r:id="rId6"/>
    <p:sldId id="302" r:id="rId7"/>
    <p:sldId id="303" r:id="rId8"/>
    <p:sldId id="264" r:id="rId9"/>
    <p:sldId id="265" r:id="rId10"/>
    <p:sldId id="266" r:id="rId11"/>
    <p:sldId id="267" r:id="rId12"/>
    <p:sldId id="268" r:id="rId13"/>
    <p:sldId id="272" r:id="rId14"/>
    <p:sldId id="274" r:id="rId15"/>
    <p:sldId id="275" r:id="rId16"/>
    <p:sldId id="276" r:id="rId17"/>
    <p:sldId id="301" r:id="rId18"/>
    <p:sldId id="282" r:id="rId19"/>
    <p:sldId id="283" r:id="rId20"/>
    <p:sldId id="277" r:id="rId21"/>
    <p:sldId id="278" r:id="rId22"/>
    <p:sldId id="279" r:id="rId23"/>
    <p:sldId id="280" r:id="rId24"/>
    <p:sldId id="297" r:id="rId25"/>
    <p:sldId id="281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8" r:id="rId35"/>
    <p:sldId id="300" r:id="rId36"/>
    <p:sldId id="299" r:id="rId37"/>
    <p:sldId id="304" r:id="rId38"/>
    <p:sldId id="305" r:id="rId39"/>
    <p:sldId id="306" r:id="rId40"/>
    <p:sldId id="294" r:id="rId41"/>
    <p:sldId id="295" r:id="rId42"/>
    <p:sldId id="273" r:id="rId43"/>
    <p:sldId id="25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5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00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6: AWS Extras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group.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/>
              <a:t>ElastiCache</a:t>
            </a:r>
            <a:r>
              <a:rPr lang="en-US" dirty="0"/>
              <a:t> is a distributed in-memory caching system.</a:t>
            </a:r>
          </a:p>
          <a:p>
            <a:pPr lvl="1"/>
            <a:r>
              <a:rPr lang="en-US" dirty="0"/>
              <a:t>Huge performance improvement when reading from memory vs. disk.</a:t>
            </a:r>
          </a:p>
          <a:p>
            <a:pPr lvl="2"/>
            <a:r>
              <a:rPr lang="en-US" dirty="0"/>
              <a:t>Main memory reference = 100 ns</a:t>
            </a:r>
          </a:p>
          <a:p>
            <a:pPr lvl="2"/>
            <a:r>
              <a:rPr lang="en-US" dirty="0"/>
              <a:t>Read 4k randomly from SSD = 150,000 ns</a:t>
            </a:r>
          </a:p>
          <a:p>
            <a:pPr lvl="2"/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Cache frequent database queries </a:t>
            </a:r>
          </a:p>
          <a:p>
            <a:pPr lvl="2"/>
            <a:r>
              <a:rPr lang="en-US" dirty="0"/>
              <a:t>List of US states</a:t>
            </a:r>
          </a:p>
          <a:p>
            <a:pPr lvl="2"/>
            <a:r>
              <a:rPr lang="en-US" dirty="0"/>
              <a:t>Product listing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Store frequently-accessed data</a:t>
            </a:r>
          </a:p>
          <a:p>
            <a:pPr lvl="2"/>
            <a:r>
              <a:rPr lang="en-US" dirty="0"/>
              <a:t>Web sessions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Supports two types of cache systems:</a:t>
            </a:r>
          </a:p>
          <a:p>
            <a:pPr lvl="1"/>
            <a:r>
              <a:rPr lang="en-US" dirty="0" err="1"/>
              <a:t>Memcached</a:t>
            </a:r>
            <a:endParaRPr lang="en-US" dirty="0"/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Memcached</a:t>
            </a:r>
            <a:endParaRPr lang="en-US" b="1" dirty="0"/>
          </a:p>
          <a:p>
            <a:pPr lvl="1"/>
            <a:r>
              <a:rPr lang="en-US" dirty="0"/>
              <a:t>Very reliable key/value store</a:t>
            </a:r>
          </a:p>
          <a:p>
            <a:pPr lvl="1"/>
            <a:r>
              <a:rPr lang="en-US" dirty="0"/>
              <a:t>Simple to operate and use</a:t>
            </a:r>
          </a:p>
          <a:p>
            <a:pPr lvl="1"/>
            <a:endParaRPr lang="en-US" dirty="0"/>
          </a:p>
          <a:p>
            <a:r>
              <a:rPr lang="en-US" b="1" dirty="0" err="1"/>
              <a:t>Redis</a:t>
            </a:r>
            <a:r>
              <a:rPr lang="en-US" dirty="0"/>
              <a:t> has more features today </a:t>
            </a:r>
          </a:p>
          <a:p>
            <a:pPr lvl="1"/>
            <a:r>
              <a:rPr lang="en-US" dirty="0"/>
              <a:t>Storing data in a variety of formats beyond key/value: list, array, sets, and sorted sets</a:t>
            </a:r>
          </a:p>
          <a:p>
            <a:pPr lvl="1"/>
            <a:r>
              <a:rPr lang="en-US" dirty="0"/>
              <a:t>More complex to operate</a:t>
            </a:r>
          </a:p>
          <a:p>
            <a:pPr lvl="1"/>
            <a:r>
              <a:rPr lang="en-US" dirty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Memcached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	//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		//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		//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		//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set 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 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Midterm Exam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user data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 err="1"/>
              <a:t>ElastiCache</a:t>
            </a:r>
            <a:endParaRPr lang="en-US" dirty="0"/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Covers lectures 1-6 and related assignments. </a:t>
            </a:r>
          </a:p>
          <a:p>
            <a:endParaRPr lang="en-US" dirty="0"/>
          </a:p>
          <a:p>
            <a:r>
              <a:rPr lang="en-US" dirty="0"/>
              <a:t>Study guide posted to Blackboard.</a:t>
            </a:r>
          </a:p>
          <a:p>
            <a:endParaRPr lang="en-US" dirty="0"/>
          </a:p>
          <a:p>
            <a:r>
              <a:rPr lang="en-US" dirty="0" smtClean="0"/>
              <a:t>Open book: laptop or lab PC required.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Likely some </a:t>
            </a:r>
            <a:r>
              <a:rPr lang="en-US" dirty="0" smtClean="0"/>
              <a:t>multiple choice &amp; true/false questions.</a:t>
            </a:r>
          </a:p>
          <a:p>
            <a:endParaRPr lang="en-US" dirty="0"/>
          </a:p>
          <a:p>
            <a:r>
              <a:rPr lang="en-US" dirty="0" smtClean="0"/>
              <a:t>Practical challenges based on homework.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compute service that automatically runs application code in response to events.</a:t>
            </a:r>
          </a:p>
          <a:p>
            <a:endParaRPr lang="en-US" dirty="0"/>
          </a:p>
          <a:p>
            <a:r>
              <a:rPr lang="en-US" dirty="0"/>
              <a:t>Server-less architecture (“</a:t>
            </a:r>
            <a:r>
              <a:rPr lang="en-US" dirty="0" err="1"/>
              <a:t>NoOps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No compute, storage, networking, scaling, or security patching required.</a:t>
            </a:r>
          </a:p>
          <a:p>
            <a:pPr lvl="1"/>
            <a:r>
              <a:rPr lang="en-US" dirty="0"/>
              <a:t>Just write code and let Lambda handle it for you.</a:t>
            </a:r>
          </a:p>
          <a:p>
            <a:pPr lvl="1"/>
            <a:endParaRPr lang="en-US" dirty="0"/>
          </a:p>
          <a:p>
            <a:r>
              <a:rPr lang="en-US" dirty="0"/>
              <a:t>Billing based on </a:t>
            </a:r>
            <a:r>
              <a:rPr lang="en-US"/>
              <a:t>every 100ms </a:t>
            </a:r>
            <a:r>
              <a:rPr lang="en-US" dirty="0"/>
              <a:t>code is executing and number of times code is triggered.</a:t>
            </a:r>
          </a:p>
          <a:p>
            <a:endParaRPr lang="en-US" dirty="0"/>
          </a:p>
          <a:p>
            <a:r>
              <a:rPr lang="en-US" dirty="0"/>
              <a:t>Main use cases:</a:t>
            </a:r>
          </a:p>
          <a:p>
            <a:pPr lvl="1"/>
            <a:r>
              <a:rPr lang="en-US" dirty="0"/>
              <a:t>Extend functionality of existing AWS services</a:t>
            </a:r>
          </a:p>
          <a:p>
            <a:pPr lvl="2"/>
            <a:r>
              <a:rPr lang="en-US" dirty="0"/>
              <a:t>Automatically update Route 53 domain host record when a new EC2 instance is added.</a:t>
            </a:r>
          </a:p>
          <a:p>
            <a:pPr lvl="1"/>
            <a:r>
              <a:rPr lang="en-US" dirty="0"/>
              <a:t>Create entire application platforms</a:t>
            </a:r>
          </a:p>
          <a:p>
            <a:pPr lvl="2"/>
            <a:r>
              <a:rPr lang="en-US" dirty="0"/>
              <a:t>Web-based video training site</a:t>
            </a:r>
          </a:p>
          <a:p>
            <a:pPr lvl="2"/>
            <a:r>
              <a:rPr lang="en-US" dirty="0"/>
              <a:t>Real-time analytical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 are collections of AWS resources that share tags.</a:t>
            </a:r>
          </a:p>
          <a:p>
            <a:pPr lvl="1"/>
            <a:r>
              <a:rPr lang="en-US" dirty="0"/>
              <a:t>Tags are user-definable metadata for resources</a:t>
            </a:r>
          </a:p>
          <a:p>
            <a:pPr lvl="1"/>
            <a:r>
              <a:rPr lang="en-US" dirty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Benefit: easily view associated resources across the entire AWS platform.</a:t>
            </a:r>
          </a:p>
          <a:p>
            <a:pPr lvl="1"/>
            <a:r>
              <a:rPr lang="en-US" dirty="0"/>
              <a:t>Tag and group resources by organization or project</a:t>
            </a:r>
          </a:p>
          <a:p>
            <a:pPr lvl="1"/>
            <a:r>
              <a:rPr lang="en-US" dirty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for Midterm Exam – Good Luck!</a:t>
            </a:r>
          </a:p>
          <a:p>
            <a:endParaRPr lang="en-US" sz="2800" dirty="0"/>
          </a:p>
          <a:p>
            <a:r>
              <a:rPr lang="en-US" sz="2800" dirty="0"/>
              <a:t>Due after Midterm Exam and by Week 8 class:</a:t>
            </a:r>
          </a:p>
          <a:p>
            <a:pPr lvl="1"/>
            <a:r>
              <a:rPr lang="en-US" sz="2400" dirty="0"/>
              <a:t>Assignment </a:t>
            </a:r>
            <a:r>
              <a:rPr lang="en-US" sz="2400" dirty="0" smtClean="0"/>
              <a:t>6: </a:t>
            </a:r>
            <a:r>
              <a:rPr lang="en-US" sz="2400" dirty="0" err="1" smtClean="0"/>
              <a:t>Autoscaling</a:t>
            </a:r>
            <a:endParaRPr lang="en-US" sz="2400" dirty="0"/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Infrastructure as </a:t>
            </a:r>
            <a:r>
              <a:rPr lang="en-US" sz="2400" i="1" smtClean="0"/>
              <a:t>Code </a:t>
            </a:r>
            <a:r>
              <a:rPr lang="en-US" sz="2400" dirty="0"/>
              <a:t>C</a:t>
            </a:r>
            <a:r>
              <a:rPr lang="en-US" sz="2400" smtClean="0"/>
              <a:t>hapters </a:t>
            </a:r>
            <a:r>
              <a:rPr lang="en-US" sz="2400" dirty="0" smtClean="0"/>
              <a:t>10 &amp; 11</a:t>
            </a:r>
          </a:p>
          <a:p>
            <a:pPr lvl="1"/>
            <a:endParaRPr lang="en-US" sz="2400" dirty="0"/>
          </a:p>
          <a:p>
            <a:r>
              <a:rPr lang="en-US" dirty="0"/>
              <a:t>Please complete mid-term evaluation form.</a:t>
            </a:r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</a:t>
            </a:r>
            <a:r>
              <a:rPr lang="en-US"/>
              <a:t>AWS API calls </a:t>
            </a:r>
            <a:r>
              <a:rPr lang="en-US" dirty="0"/>
              <a:t>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10924</TotalTime>
  <Words>2032</Words>
  <Application>Microsoft Macintosh PowerPoint</Application>
  <PresentationFormat>On-screen Show (4:3)</PresentationFormat>
  <Paragraphs>337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Avenir Black</vt:lpstr>
      <vt:lpstr>Calibri</vt:lpstr>
      <vt:lpstr>Arial</vt:lpstr>
      <vt:lpstr>Office Theme</vt:lpstr>
      <vt:lpstr>DevOps &amp; Cloud Infrastructure SEIS 665 Week 6: AWS Extras</vt:lpstr>
      <vt:lpstr>Agenda</vt:lpstr>
      <vt:lpstr>Midterm Exam</vt:lpstr>
      <vt:lpstr>CloudWatch</vt:lpstr>
      <vt:lpstr>CloudWatch Instrumentation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Resource Groups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Baker, Jason D.</cp:lastModifiedBy>
  <cp:revision>86</cp:revision>
  <cp:lastPrinted>2016-08-15T15:10:09Z</cp:lastPrinted>
  <dcterms:created xsi:type="dcterms:W3CDTF">2016-03-21T04:38:02Z</dcterms:created>
  <dcterms:modified xsi:type="dcterms:W3CDTF">2017-10-16T19:03:12Z</dcterms:modified>
</cp:coreProperties>
</file>